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2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293" r:id="rId15"/>
    <p:sldId id="300" r:id="rId16"/>
    <p:sldId id="302" r:id="rId17"/>
    <p:sldId id="294" r:id="rId18"/>
    <p:sldId id="301" r:id="rId19"/>
    <p:sldId id="315" r:id="rId20"/>
    <p:sldId id="283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0"/>
    <a:srgbClr val="4E4D4A"/>
    <a:srgbClr val="F2C900"/>
    <a:srgbClr val="4A4643"/>
    <a:srgbClr val="C82B2B"/>
    <a:srgbClr val="0077B5"/>
    <a:srgbClr val="006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663C880-1DF8-4A57-BE4B-ECEDDACC80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0035EA-BE15-405E-8498-B8178D7C73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BC1F4-D44E-44FE-B15E-E355984F41D6}" type="datetimeFigureOut">
              <a:rPr lang="pt-BR" smtClean="0"/>
              <a:t>17/11/2018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3DFB18-03C8-41FD-A6E2-4B8DE245FD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F9D817-014D-4596-8FA9-EEC73BE7EE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D7979-AD21-4E37-9A61-E26AE46316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317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91CF8-575D-4452-8115-8C76524934F8}" type="datetimeFigureOut">
              <a:rPr lang="pt-BR" smtClean="0"/>
              <a:t>17/11/2018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8ED83-5FDD-46D4-A14E-A5E9C28A581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874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5D64370-DADF-4B37-8969-92EAE2535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9034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2C900"/>
                </a:solidFill>
                <a:latin typeface="Gotham HTF" pitchFamily="50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8C763E1-B13B-4085-984C-F5F79639F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832136"/>
            <a:ext cx="1554068" cy="57342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285EAE7-DD6F-46F1-BC4F-9E8B8729F8C8}"/>
              </a:ext>
            </a:extLst>
          </p:cNvPr>
          <p:cNvSpPr/>
          <p:nvPr userDrawn="1"/>
        </p:nvSpPr>
        <p:spPr>
          <a:xfrm rot="16200000">
            <a:off x="11959890" y="37305"/>
            <a:ext cx="269418" cy="194808"/>
          </a:xfrm>
          <a:prstGeom prst="rect">
            <a:avLst/>
          </a:prstGeom>
          <a:solidFill>
            <a:srgbClr val="F2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>
              <a:latin typeface="Gotham HTF" pitchFamily="50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162F1A2-2388-48D6-AED1-9034F5B72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68" y="5935433"/>
            <a:ext cx="1207298" cy="3668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D9B469A-6DAB-40FB-B846-D83267C9D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5" y="1242408"/>
            <a:ext cx="9790565" cy="41518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6B462D-E69B-4DBA-85A6-81B80A1DDF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66" y="5935433"/>
            <a:ext cx="1491309" cy="4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6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C1148F-87E6-4F04-8AB2-AEC5E3939DC1}"/>
              </a:ext>
            </a:extLst>
          </p:cNvPr>
          <p:cNvSpPr/>
          <p:nvPr userDrawn="1"/>
        </p:nvSpPr>
        <p:spPr>
          <a:xfrm rot="16200000">
            <a:off x="-3097036" y="3566162"/>
            <a:ext cx="6388874" cy="194807"/>
          </a:xfrm>
          <a:prstGeom prst="rect">
            <a:avLst/>
          </a:prstGeom>
          <a:solidFill>
            <a:srgbClr val="4A4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>
              <a:latin typeface="Gotham HTF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474900-D38E-4BF4-89A4-ED5A25A1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74"/>
            <a:ext cx="10515600" cy="8196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AB42EF0-C885-40D3-9007-A718444BA6B3}"/>
              </a:ext>
            </a:extLst>
          </p:cNvPr>
          <p:cNvSpPr/>
          <p:nvPr userDrawn="1"/>
        </p:nvSpPr>
        <p:spPr>
          <a:xfrm rot="16200000">
            <a:off x="11975170" y="22024"/>
            <a:ext cx="238854" cy="194807"/>
          </a:xfrm>
          <a:prstGeom prst="rect">
            <a:avLst/>
          </a:prstGeom>
          <a:solidFill>
            <a:srgbClr val="F2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>
              <a:latin typeface="Gotham HTF" pitchFamily="50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5EB9775-D274-4ED2-8A23-C7F7FD947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F2C900"/>
                </a:solidFill>
                <a:latin typeface="Gotham HTF" pitchFamily="50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B2162EB-F044-40D3-B501-B1F70A3F0B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448" y="5932215"/>
            <a:ext cx="1703948" cy="7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6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C1148F-87E6-4F04-8AB2-AEC5E3939DC1}"/>
              </a:ext>
            </a:extLst>
          </p:cNvPr>
          <p:cNvSpPr/>
          <p:nvPr userDrawn="1"/>
        </p:nvSpPr>
        <p:spPr>
          <a:xfrm rot="16200000">
            <a:off x="-3097036" y="3566162"/>
            <a:ext cx="6388874" cy="194807"/>
          </a:xfrm>
          <a:prstGeom prst="rect">
            <a:avLst/>
          </a:prstGeom>
          <a:solidFill>
            <a:srgbClr val="4A4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>
              <a:latin typeface="Gotham HTF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474900-D38E-4BF4-89A4-ED5A25A1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74"/>
            <a:ext cx="10515600" cy="8196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AB42EF0-C885-40D3-9007-A718444BA6B3}"/>
              </a:ext>
            </a:extLst>
          </p:cNvPr>
          <p:cNvSpPr/>
          <p:nvPr userDrawn="1"/>
        </p:nvSpPr>
        <p:spPr>
          <a:xfrm rot="16200000">
            <a:off x="11975170" y="22024"/>
            <a:ext cx="238854" cy="194807"/>
          </a:xfrm>
          <a:prstGeom prst="rect">
            <a:avLst/>
          </a:prstGeom>
          <a:solidFill>
            <a:srgbClr val="F2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>
              <a:latin typeface="Gotham HTF" pitchFamily="50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B12DCCC-F086-4038-9B30-0E492AC22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448" y="5932215"/>
            <a:ext cx="1703948" cy="7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7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688D03D-3643-4EB1-B02A-8E263445A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57" y="5932215"/>
            <a:ext cx="1599427" cy="92578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C1148F-87E6-4F04-8AB2-AEC5E3939DC1}"/>
              </a:ext>
            </a:extLst>
          </p:cNvPr>
          <p:cNvSpPr/>
          <p:nvPr userDrawn="1"/>
        </p:nvSpPr>
        <p:spPr>
          <a:xfrm rot="16200000">
            <a:off x="2667002" y="-2667002"/>
            <a:ext cx="6857999" cy="12192003"/>
          </a:xfrm>
          <a:prstGeom prst="rect">
            <a:avLst/>
          </a:prstGeom>
          <a:solidFill>
            <a:srgbClr val="4E4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>
              <a:latin typeface="Gotham HTF" pitchFamily="50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474900-D38E-4BF4-89A4-ED5A25A1F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912" y="3502479"/>
            <a:ext cx="6516661" cy="2663652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  <a:latin typeface="Gotham HTF" pitchFamily="50" charset="0"/>
              </a:defRPr>
            </a:lvl1pPr>
          </a:lstStyle>
          <a:p>
            <a:r>
              <a:rPr lang="en-US" dirty="0" err="1"/>
              <a:t>Titulo</a:t>
            </a:r>
            <a:r>
              <a:rPr lang="en-US" dirty="0"/>
              <a:t> Principal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AB42EF0-C885-40D3-9007-A718444BA6B3}"/>
              </a:ext>
            </a:extLst>
          </p:cNvPr>
          <p:cNvSpPr/>
          <p:nvPr userDrawn="1"/>
        </p:nvSpPr>
        <p:spPr>
          <a:xfrm rot="16200000">
            <a:off x="11975170" y="6641173"/>
            <a:ext cx="238854" cy="194807"/>
          </a:xfrm>
          <a:prstGeom prst="rect">
            <a:avLst/>
          </a:prstGeom>
          <a:solidFill>
            <a:srgbClr val="F2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>
              <a:latin typeface="Gotham HTF" pitchFamily="50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87FAE6-96CD-43CC-BFFD-EF21DBFEA3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629" y="5932219"/>
            <a:ext cx="1631952" cy="6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4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AFF48EA-1649-4646-8A33-F42D47A9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4AF1A2-AEE9-42D1-AD9C-7B8876D05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AA231-D026-432E-87ED-1B559C734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0D267-84BD-445A-861A-1819B96FC43D}" type="datetimeFigureOut">
              <a:rPr lang="pt-BR" smtClean="0"/>
              <a:t>17/11/2018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6E88A0-C146-4F8F-BCC9-2E5F0E7A70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D509CD-B20A-48E0-B238-E141F367B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B3DF4-A608-45B7-94D1-15AED952BB0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247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dirceuresende.com/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615E4EF-01BB-44BC-BB97-D181568DF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7700"/>
            <a:ext cx="3265714" cy="769337"/>
          </a:xfrm>
        </p:spPr>
        <p:txBody>
          <a:bodyPr>
            <a:normAutofit fontScale="70000" lnSpcReduction="20000"/>
          </a:bodyPr>
          <a:lstStyle/>
          <a:p>
            <a:r>
              <a:rPr lang="en-US" sz="4200" spc="600" dirty="0">
                <a:latin typeface="Buffalo" panose="00000500000000000000" pitchFamily="50" charset="0"/>
              </a:rPr>
              <a:t>Vila Velha-ES</a:t>
            </a:r>
            <a:endParaRPr lang="pt-BR" dirty="0">
              <a:latin typeface="Buffalo" panose="00000500000000000000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AD9A0A9-849F-4E14-A84B-FA21ACBBD188}"/>
              </a:ext>
            </a:extLst>
          </p:cNvPr>
          <p:cNvSpPr/>
          <p:nvPr/>
        </p:nvSpPr>
        <p:spPr>
          <a:xfrm>
            <a:off x="8581296" y="2"/>
            <a:ext cx="3376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17 de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Novembro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de 2018</a:t>
            </a:r>
            <a:endParaRPr lang="pt-BR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833D95-2A0F-4E05-874F-C9A688E92B16}"/>
              </a:ext>
            </a:extLst>
          </p:cNvPr>
          <p:cNvSpPr/>
          <p:nvPr/>
        </p:nvSpPr>
        <p:spPr>
          <a:xfrm>
            <a:off x="1881148" y="603773"/>
            <a:ext cx="808471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4E4D4A"/>
                </a:solidFill>
                <a:latin typeface="Open Sans"/>
              </a:rPr>
              <a:t>Azure e </a:t>
            </a:r>
            <a:r>
              <a:rPr lang="en-US" sz="8000" b="1" dirty="0" err="1">
                <a:solidFill>
                  <a:srgbClr val="4E4D4A"/>
                </a:solidFill>
                <a:latin typeface="Open Sans"/>
              </a:rPr>
              <a:t>PowerBI</a:t>
            </a:r>
            <a:endParaRPr lang="en-US" sz="8000" b="1" dirty="0">
              <a:solidFill>
                <a:srgbClr val="4E4D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EF8B29-10D6-45CC-8345-935BF690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831654"/>
            <a:ext cx="9638522" cy="60263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AC036F-89B3-4E93-8885-D1DC0D1C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984" y="0"/>
            <a:ext cx="10515600" cy="819619"/>
          </a:xfrm>
        </p:spPr>
        <p:txBody>
          <a:bodyPr/>
          <a:lstStyle/>
          <a:p>
            <a:r>
              <a:rPr lang="pt-BR" dirty="0">
                <a:solidFill>
                  <a:srgbClr val="4E4D4A"/>
                </a:solidFill>
              </a:rPr>
              <a:t>Nuvem Microsoft - Azure</a:t>
            </a:r>
            <a:endParaRPr lang="en-US" dirty="0">
              <a:solidFill>
                <a:srgbClr val="4E4D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0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3F3B5-99BE-4817-A7E5-653AF759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1AA4-9899-4633-BEF2-CAF79FDEF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63BA8-F57A-45C7-9577-4918E3E50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3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DCDD35-58CD-4726-9D69-0E662B80F600}"/>
              </a:ext>
            </a:extLst>
          </p:cNvPr>
          <p:cNvSpPr/>
          <p:nvPr/>
        </p:nvSpPr>
        <p:spPr>
          <a:xfrm>
            <a:off x="782260" y="8337"/>
            <a:ext cx="10984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solidFill>
                  <a:srgbClr val="4E4D4A"/>
                </a:solidFill>
              </a:rPr>
              <a:t>Pizza como Serviço - On Premise x Iaas x Paas x SaaS</a:t>
            </a:r>
            <a:endParaRPr lang="en-US" sz="4000" dirty="0">
              <a:solidFill>
                <a:srgbClr val="4E4D4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40DD8-7886-43CC-A04B-D164F050B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074" y="1036470"/>
            <a:ext cx="2232872" cy="4561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A39B0C-F14C-4BFC-9A16-E3A52D91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56" y="954893"/>
            <a:ext cx="2207821" cy="4721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B3D4F-D27D-4ED6-9D81-9F8023027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48" y="919890"/>
            <a:ext cx="2273265" cy="4791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578686-B628-44F1-B348-43C4F24E3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380" y="954892"/>
            <a:ext cx="2234854" cy="47216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8D7145-17BF-4A8F-B677-7AD50A8D5A80}"/>
              </a:ext>
            </a:extLst>
          </p:cNvPr>
          <p:cNvSpPr/>
          <p:nvPr/>
        </p:nvSpPr>
        <p:spPr>
          <a:xfrm>
            <a:off x="7384241" y="6188916"/>
            <a:ext cx="2499727" cy="494522"/>
          </a:xfrm>
          <a:prstGeom prst="rect">
            <a:avLst/>
          </a:prstGeom>
          <a:solidFill>
            <a:srgbClr val="FF94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/>
              <a:t>Você Gerencia</a:t>
            </a:r>
            <a:endParaRPr lang="en-US" sz="3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D52878-A63A-464D-9DDE-E062A9C7C128}"/>
              </a:ext>
            </a:extLst>
          </p:cNvPr>
          <p:cNvSpPr/>
          <p:nvPr/>
        </p:nvSpPr>
        <p:spPr>
          <a:xfrm>
            <a:off x="1293811" y="6188916"/>
            <a:ext cx="2644203" cy="4945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/>
              <a:t>Azure Gerencia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5646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pizza">
            <a:extLst>
              <a:ext uri="{FF2B5EF4-FFF2-40B4-BE49-F238E27FC236}">
                <a16:creationId xmlns:a16="http://schemas.microsoft.com/office/drawing/2014/main" id="{AD682CB5-7FFC-42AD-A7C5-8E5B1B5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88" y="3759263"/>
            <a:ext cx="43815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839E7B-B168-4522-BDF8-F0D155667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17" y="1072824"/>
            <a:ext cx="2499445" cy="19343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796DD4-0354-40FC-A5B2-E948A6E9033A}"/>
              </a:ext>
            </a:extLst>
          </p:cNvPr>
          <p:cNvCxnSpPr>
            <a:cxnSpLocks/>
          </p:cNvCxnSpPr>
          <p:nvPr/>
        </p:nvCxnSpPr>
        <p:spPr>
          <a:xfrm flipH="1">
            <a:off x="3069771" y="2095596"/>
            <a:ext cx="186613" cy="16636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E8CED9-433E-4DD2-8F96-E6866427CDDD}"/>
              </a:ext>
            </a:extLst>
          </p:cNvPr>
          <p:cNvCxnSpPr>
            <a:cxnSpLocks/>
          </p:cNvCxnSpPr>
          <p:nvPr/>
        </p:nvCxnSpPr>
        <p:spPr>
          <a:xfrm flipH="1">
            <a:off x="3531739" y="2095596"/>
            <a:ext cx="101092" cy="16636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mage result for eat pizza gif">
            <a:extLst>
              <a:ext uri="{FF2B5EF4-FFF2-40B4-BE49-F238E27FC236}">
                <a16:creationId xmlns:a16="http://schemas.microsoft.com/office/drawing/2014/main" id="{63743823-15B5-4786-BE33-4173134084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11" y="1253026"/>
            <a:ext cx="4182526" cy="46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63E4E0-4C64-46F1-982A-0E17967C50E6}"/>
              </a:ext>
            </a:extLst>
          </p:cNvPr>
          <p:cNvSpPr/>
          <p:nvPr/>
        </p:nvSpPr>
        <p:spPr>
          <a:xfrm>
            <a:off x="791591" y="136390"/>
            <a:ext cx="10984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solidFill>
                  <a:srgbClr val="4E4D4A"/>
                </a:solidFill>
              </a:rPr>
              <a:t>Pizza como Serviço - On Premise x Iaas x Paas x SaaS</a:t>
            </a:r>
            <a:endParaRPr lang="en-US" sz="4000" dirty="0">
              <a:solidFill>
                <a:srgbClr val="4E4D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7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C28F-F94F-4EB4-812A-93B3E3DB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D335-5B15-4DBC-9F6B-3E5A3D66D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44714-9F79-479D-867A-050BD5CD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4762"/>
            <a:ext cx="121348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AC036F-89B3-4E93-8885-D1DC0D1C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28" y="79896"/>
            <a:ext cx="10788832" cy="819619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4E4D4A"/>
                </a:solidFill>
              </a:rPr>
              <a:t>Power BI e o Azure </a:t>
            </a:r>
            <a:r>
              <a:rPr lang="pt-BR" dirty="0" err="1">
                <a:solidFill>
                  <a:srgbClr val="4E4D4A"/>
                </a:solidFill>
              </a:rPr>
              <a:t>Analysis</a:t>
            </a:r>
            <a:r>
              <a:rPr lang="pt-BR" dirty="0">
                <a:solidFill>
                  <a:srgbClr val="4E4D4A"/>
                </a:solidFill>
              </a:rPr>
              <a:t> Services</a:t>
            </a:r>
            <a:endParaRPr lang="en-US" dirty="0">
              <a:solidFill>
                <a:srgbClr val="4E4D4A"/>
              </a:solidFill>
            </a:endParaRPr>
          </a:p>
        </p:txBody>
      </p:sp>
      <p:pic>
        <p:nvPicPr>
          <p:cNvPr id="1026" name="Picture 2" descr="Resultado de imagem para power bi report server azure">
            <a:extLst>
              <a:ext uri="{FF2B5EF4-FFF2-40B4-BE49-F238E27FC236}">
                <a16:creationId xmlns:a16="http://schemas.microsoft.com/office/drawing/2014/main" id="{8AE15650-4A1B-4D17-8AAC-2D8788B28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7" y="890819"/>
            <a:ext cx="9305925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76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AC036F-89B3-4E93-8885-D1DC0D1C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28" y="79896"/>
            <a:ext cx="10788832" cy="819619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4E4D4A"/>
                </a:solidFill>
              </a:rPr>
              <a:t>Power BI e o Azure </a:t>
            </a:r>
            <a:r>
              <a:rPr lang="pt-BR" dirty="0" err="1">
                <a:solidFill>
                  <a:srgbClr val="4E4D4A"/>
                </a:solidFill>
              </a:rPr>
              <a:t>Analysis</a:t>
            </a:r>
            <a:r>
              <a:rPr lang="pt-BR" dirty="0">
                <a:solidFill>
                  <a:srgbClr val="4E4D4A"/>
                </a:solidFill>
              </a:rPr>
              <a:t> Services</a:t>
            </a:r>
            <a:endParaRPr lang="en-US" dirty="0">
              <a:solidFill>
                <a:srgbClr val="4E4D4A"/>
              </a:solidFill>
            </a:endParaRPr>
          </a:p>
        </p:txBody>
      </p:sp>
      <p:pic>
        <p:nvPicPr>
          <p:cNvPr id="3074" name="Picture 2" descr="SQL Server Analysis Services Database">
            <a:extLst>
              <a:ext uri="{FF2B5EF4-FFF2-40B4-BE49-F238E27FC236}">
                <a16:creationId xmlns:a16="http://schemas.microsoft.com/office/drawing/2014/main" id="{A8941F77-1C4F-461E-98A1-EFAA5524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7" y="2500358"/>
            <a:ext cx="4999423" cy="16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nect Live Image">
            <a:extLst>
              <a:ext uri="{FF2B5EF4-FFF2-40B4-BE49-F238E27FC236}">
                <a16:creationId xmlns:a16="http://schemas.microsoft.com/office/drawing/2014/main" id="{5AB607C0-07CF-41A9-A5C5-1E5EB37E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38" y="2114619"/>
            <a:ext cx="5257522" cy="26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5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4CFF-AA00-4F6C-84CD-97C80C41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7BD6-B463-4B88-B1A9-5BEA2EE70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2A006-7C87-4296-8AE3-0420D876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" y="0"/>
            <a:ext cx="12124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9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6AC036F-89B3-4E93-8885-D1DC0D1C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28" y="0"/>
            <a:ext cx="10788832" cy="819619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4E4D4A"/>
                </a:solidFill>
              </a:rPr>
              <a:t>Power BI </a:t>
            </a:r>
            <a:r>
              <a:rPr lang="pt-BR" dirty="0" err="1">
                <a:solidFill>
                  <a:srgbClr val="4E4D4A"/>
                </a:solidFill>
              </a:rPr>
              <a:t>Report</a:t>
            </a:r>
            <a:r>
              <a:rPr lang="pt-BR" dirty="0">
                <a:solidFill>
                  <a:srgbClr val="4E4D4A"/>
                </a:solidFill>
              </a:rPr>
              <a:t> Server no Azure</a:t>
            </a:r>
            <a:endParaRPr lang="en-US" dirty="0">
              <a:solidFill>
                <a:srgbClr val="4E4D4A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F26DC2B-3583-4308-95AA-5AC27529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0" y="819619"/>
            <a:ext cx="4611797" cy="5624004"/>
          </a:xfrm>
          <a:prstGeom prst="rect">
            <a:avLst/>
          </a:prstGeom>
        </p:spPr>
      </p:pic>
      <p:pic>
        <p:nvPicPr>
          <p:cNvPr id="2050" name="Picture 2" descr="Resultado de imagem para power bi report server">
            <a:extLst>
              <a:ext uri="{FF2B5EF4-FFF2-40B4-BE49-F238E27FC236}">
                <a16:creationId xmlns:a16="http://schemas.microsoft.com/office/drawing/2014/main" id="{5C106921-4BDB-4F78-A491-E9A629B1A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96" y="1006050"/>
            <a:ext cx="4400406" cy="543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63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D7DBD-6672-4F1B-838B-57780EEA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70" y="3124862"/>
            <a:ext cx="3833657" cy="819619"/>
          </a:xfrm>
        </p:spPr>
        <p:txBody>
          <a:bodyPr>
            <a:noAutofit/>
          </a:bodyPr>
          <a:lstStyle/>
          <a:p>
            <a:r>
              <a:rPr lang="pt-BR" sz="9000" b="1" dirty="0"/>
              <a:t>DEMO</a:t>
            </a:r>
            <a:r>
              <a:rPr lang="pt-BR" sz="6000" b="1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82C4E9-A9B7-4090-B9A4-5110D27C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12" y="1592230"/>
            <a:ext cx="3371850" cy="38583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C8B393-AFC3-4F3D-994D-A12F8845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99" y="1592230"/>
            <a:ext cx="3716889" cy="388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28FC3-0F80-4708-84DA-7D6CB8CF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4" y="1547263"/>
            <a:ext cx="1954367" cy="30089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EB8655-2DD2-4089-B1E0-BDCBE22246C3}"/>
              </a:ext>
            </a:extLst>
          </p:cNvPr>
          <p:cNvSpPr/>
          <p:nvPr/>
        </p:nvSpPr>
        <p:spPr>
          <a:xfrm>
            <a:off x="2269670" y="1479959"/>
            <a:ext cx="5358881" cy="307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95">
              <a:lnSpc>
                <a:spcPct val="150000"/>
              </a:lnSpc>
              <a:defRPr/>
            </a:pPr>
            <a:r>
              <a:rPr lang="en-US" sz="2200" dirty="0">
                <a:solidFill>
                  <a:srgbClr val="AF272F"/>
                </a:solidFill>
                <a:latin typeface="Segoe UI"/>
              </a:rPr>
              <a:t>SELECT @@version</a:t>
            </a:r>
          </a:p>
          <a:p>
            <a:pPr marL="285746" indent="-28574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rgbClr val="F2F2F2">
                    <a:lumMod val="25000"/>
                  </a:srgbClr>
                </a:solidFill>
                <a:latin typeface="Segoe UI"/>
              </a:rPr>
              <a:t>Versão 3.3</a:t>
            </a:r>
          </a:p>
          <a:p>
            <a:pPr marL="285746" indent="-28574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rgbClr val="F2F2F2">
                    <a:lumMod val="25000"/>
                  </a:srgbClr>
                </a:solidFill>
                <a:latin typeface="Segoe UI"/>
              </a:rPr>
              <a:t>13 anos de SQL Server </a:t>
            </a:r>
          </a:p>
          <a:p>
            <a:pPr marL="324006" indent="-32400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2F2F2">
                    <a:lumMod val="25000"/>
                  </a:srgbClr>
                </a:solidFill>
                <a:latin typeface="Segoe UI"/>
                <a:hlinkClick r:id="rId3"/>
              </a:rPr>
              <a:t>www.fabriciolima.net</a:t>
            </a:r>
            <a:endParaRPr lang="en-US" sz="2200" dirty="0">
              <a:solidFill>
                <a:srgbClr val="F2F2F2">
                  <a:lumMod val="25000"/>
                </a:srgbClr>
              </a:solidFill>
              <a:latin typeface="Segoe UI"/>
            </a:endParaRPr>
          </a:p>
          <a:p>
            <a:pPr marL="342896" indent="-34289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rgbClr val="F2F2F2">
                    <a:lumMod val="25000"/>
                  </a:srgbClr>
                </a:solidFill>
                <a:latin typeface="Segoe UI"/>
              </a:rPr>
              <a:t>Grupo SQL Server ES</a:t>
            </a:r>
          </a:p>
          <a:p>
            <a:pPr marL="342896" indent="-34289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rgbClr val="F2F2F2">
                    <a:lumMod val="25000"/>
                  </a:srgbClr>
                </a:solidFill>
                <a:latin typeface="Segoe UI"/>
              </a:rPr>
              <a:t>Consultor e Instrutor: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7F014-3E8E-454E-90A7-D616A84E3F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31" y="4556186"/>
            <a:ext cx="3567418" cy="120025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16839E9-AB43-4757-8550-57FBEA8B7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74"/>
            <a:ext cx="10515600" cy="819619"/>
          </a:xfrm>
        </p:spPr>
        <p:txBody>
          <a:bodyPr/>
          <a:lstStyle/>
          <a:p>
            <a:r>
              <a:rPr lang="pt-BR" dirty="0"/>
              <a:t>Fabricio Lima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AE5A39D-46FE-45BC-8B48-586AC0C0CCCC}"/>
              </a:ext>
            </a:extLst>
          </p:cNvPr>
          <p:cNvSpPr txBox="1">
            <a:spLocks/>
          </p:cNvSpPr>
          <p:nvPr/>
        </p:nvSpPr>
        <p:spPr>
          <a:xfrm>
            <a:off x="7326084" y="276253"/>
            <a:ext cx="10515600" cy="819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  <a:ea typeface="+mj-ea"/>
                <a:cs typeface="+mj-cs"/>
              </a:defRPr>
            </a:lvl1pPr>
          </a:lstStyle>
          <a:p>
            <a:r>
              <a:rPr lang="pt-BR" dirty="0"/>
              <a:t>Dirceu Resende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8454CC-66BD-4742-A4D2-D3764C594980}"/>
              </a:ext>
            </a:extLst>
          </p:cNvPr>
          <p:cNvCxnSpPr/>
          <p:nvPr/>
        </p:nvCxnSpPr>
        <p:spPr>
          <a:xfrm>
            <a:off x="6096000" y="457200"/>
            <a:ext cx="0" cy="640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ACA21A3-BC90-473F-9736-BA379830C19B}"/>
              </a:ext>
            </a:extLst>
          </p:cNvPr>
          <p:cNvSpPr/>
          <p:nvPr/>
        </p:nvSpPr>
        <p:spPr>
          <a:xfrm>
            <a:off x="8497077" y="1503938"/>
            <a:ext cx="6096000" cy="308462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195">
              <a:lnSpc>
                <a:spcPct val="150000"/>
              </a:lnSpc>
              <a:defRPr/>
            </a:pPr>
            <a:r>
              <a:rPr lang="en-US" sz="2200" dirty="0">
                <a:solidFill>
                  <a:srgbClr val="AF272F"/>
                </a:solidFill>
                <a:latin typeface="Segoe UI"/>
              </a:rPr>
              <a:t>SELECT @@version</a:t>
            </a:r>
          </a:p>
          <a:p>
            <a:pPr marL="285746" indent="-28574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rgbClr val="F2F2F2">
                    <a:lumMod val="25000"/>
                  </a:srgbClr>
                </a:solidFill>
                <a:latin typeface="Segoe UI"/>
              </a:rPr>
              <a:t>Versão 3.1</a:t>
            </a:r>
          </a:p>
          <a:p>
            <a:pPr marL="285746" indent="-28574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rgbClr val="F2F2F2">
                    <a:lumMod val="25000"/>
                  </a:srgbClr>
                </a:solidFill>
                <a:latin typeface="Segoe UI"/>
              </a:rPr>
              <a:t>5 anos de SQL Server </a:t>
            </a:r>
          </a:p>
          <a:p>
            <a:pPr marL="324006" indent="-32400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F2F2F2">
                    <a:lumMod val="25000"/>
                  </a:srgbClr>
                </a:solidFill>
                <a:latin typeface="Segoe UI"/>
                <a:hlinkClick r:id="rId5"/>
              </a:rPr>
              <a:t>www.dirceuresende.com </a:t>
            </a:r>
            <a:endParaRPr lang="en-US" sz="2200" dirty="0">
              <a:solidFill>
                <a:srgbClr val="F2F2F2">
                  <a:lumMod val="25000"/>
                </a:srgbClr>
              </a:solidFill>
              <a:latin typeface="Segoe UI"/>
            </a:endParaRPr>
          </a:p>
          <a:p>
            <a:pPr marL="324006" indent="-32400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rgbClr val="F2F2F2">
                    <a:lumMod val="25000"/>
                  </a:srgbClr>
                </a:solidFill>
                <a:latin typeface="Segoe UI"/>
              </a:rPr>
              <a:t>Grupo SQL Server ES</a:t>
            </a:r>
          </a:p>
          <a:p>
            <a:pPr marL="342896" indent="-342896" defTabSz="45719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2200" dirty="0">
                <a:solidFill>
                  <a:srgbClr val="F2F2F2">
                    <a:lumMod val="25000"/>
                  </a:srgbClr>
                </a:solidFill>
                <a:latin typeface="Segoe UI"/>
              </a:rPr>
              <a:t>Consultor e Instrutor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D89798-4DD4-419D-BE50-866773E1A2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437" y="4556186"/>
            <a:ext cx="3300153" cy="1110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B138C4-9DE7-4BE5-B232-C62F6F1F0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880" y="1547263"/>
            <a:ext cx="2198525" cy="254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5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51D3F146-AFCE-4747-B31A-FC78030CC668}"/>
              </a:ext>
            </a:extLst>
          </p:cNvPr>
          <p:cNvGrpSpPr/>
          <p:nvPr/>
        </p:nvGrpSpPr>
        <p:grpSpPr>
          <a:xfrm>
            <a:off x="1089597" y="447416"/>
            <a:ext cx="4511753" cy="6410584"/>
            <a:chOff x="3682678" y="-64783"/>
            <a:chExt cx="4872237" cy="692278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EF4DE12-4701-47F5-BBEC-15686BD73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678" y="-64783"/>
              <a:ext cx="4872237" cy="6922783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2D61B70-3100-4451-A5DB-5404A7B2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126" y="894225"/>
              <a:ext cx="1703951" cy="722587"/>
            </a:xfrm>
            <a:prstGeom prst="rect">
              <a:avLst/>
            </a:prstGeom>
          </p:spPr>
        </p:pic>
        <p:pic>
          <p:nvPicPr>
            <p:cNvPr id="1026" name="Picture 2" descr="Resultado de imagem para Sem som">
              <a:extLst>
                <a:ext uri="{FF2B5EF4-FFF2-40B4-BE49-F238E27FC236}">
                  <a16:creationId xmlns:a16="http://schemas.microsoft.com/office/drawing/2014/main" id="{96F078E3-9920-4AC5-B009-9D977CA83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7592" y="2511037"/>
              <a:ext cx="1693985" cy="1693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B66243B5-C0FE-46F1-B1F0-EC2D743B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084" y="230274"/>
            <a:ext cx="5049715" cy="6117772"/>
          </a:xfrm>
        </p:spPr>
        <p:txBody>
          <a:bodyPr/>
          <a:lstStyle/>
          <a:p>
            <a:r>
              <a:rPr lang="pt-BR" sz="5400" dirty="0"/>
              <a:t>Lembre-se:</a:t>
            </a:r>
            <a:br>
              <a:rPr lang="pt-BR" dirty="0"/>
            </a:br>
            <a:r>
              <a:rPr lang="pt-BR" dirty="0">
                <a:solidFill>
                  <a:srgbClr val="F2C900"/>
                </a:solidFill>
              </a:rPr>
              <a:t>Celulares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Em Modo </a:t>
            </a:r>
            <a:r>
              <a:rPr lang="pt-BR" dirty="0">
                <a:solidFill>
                  <a:srgbClr val="F2C900"/>
                </a:solidFill>
              </a:rPr>
              <a:t>Silencioso.</a:t>
            </a:r>
            <a:endParaRPr lang="en-US" dirty="0">
              <a:solidFill>
                <a:srgbClr val="F2C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F4E59-4466-470A-B011-6C44707A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Patrocinadores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A573FE-038A-49F1-B7F3-99C783A7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28" y="3042539"/>
            <a:ext cx="3876744" cy="9974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AF6A122-CD68-470B-B946-5F5B8C085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6" y="2818048"/>
            <a:ext cx="3311534" cy="12219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EC0E16-57F7-4EA6-8F31-5C783405C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68" y="3129376"/>
            <a:ext cx="2952466" cy="8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9D369-D76B-4509-A624-3D64A3F2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2F365E-7524-41E8-8180-91EEB3586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solidFill>
                  <a:srgbClr val="4E4D4A"/>
                </a:solidFill>
              </a:rPr>
              <a:t>Por que </a:t>
            </a:r>
            <a:r>
              <a:rPr lang="en-US" sz="3400" dirty="0" err="1">
                <a:solidFill>
                  <a:srgbClr val="4E4D4A"/>
                </a:solidFill>
              </a:rPr>
              <a:t>usar</a:t>
            </a:r>
            <a:r>
              <a:rPr lang="en-US" sz="3400" dirty="0">
                <a:solidFill>
                  <a:srgbClr val="4E4D4A"/>
                </a:solidFill>
              </a:rPr>
              <a:t> </a:t>
            </a:r>
            <a:r>
              <a:rPr lang="en-US" sz="3400" dirty="0" err="1">
                <a:solidFill>
                  <a:srgbClr val="4E4D4A"/>
                </a:solidFill>
              </a:rPr>
              <a:t>nuvem</a:t>
            </a:r>
            <a:r>
              <a:rPr lang="pt-BR" sz="3400" dirty="0">
                <a:solidFill>
                  <a:srgbClr val="4E4D4A"/>
                </a:solidFill>
              </a:rPr>
              <a:t>?</a:t>
            </a:r>
          </a:p>
          <a:p>
            <a:r>
              <a:rPr lang="pt-BR" sz="3400" dirty="0">
                <a:solidFill>
                  <a:srgbClr val="4E4D4A"/>
                </a:solidFill>
              </a:rPr>
              <a:t>Nuvem Microsoft - Azure</a:t>
            </a:r>
            <a:endParaRPr lang="en-US" sz="3400" dirty="0">
              <a:solidFill>
                <a:srgbClr val="4E4D4A"/>
              </a:solidFill>
            </a:endParaRPr>
          </a:p>
          <a:p>
            <a:r>
              <a:rPr lang="pt-BR" sz="3400" dirty="0">
                <a:solidFill>
                  <a:srgbClr val="4E4D4A"/>
                </a:solidFill>
              </a:rPr>
              <a:t>On Premise x Iaas x Paas x SaaS</a:t>
            </a:r>
            <a:endParaRPr lang="en-US" sz="3400" dirty="0">
              <a:solidFill>
                <a:srgbClr val="4E4D4A"/>
              </a:solidFill>
            </a:endParaRPr>
          </a:p>
          <a:p>
            <a:r>
              <a:rPr lang="en-US" sz="3400" dirty="0">
                <a:solidFill>
                  <a:srgbClr val="4E4D4A"/>
                </a:solidFill>
              </a:rPr>
              <a:t>Como o Azure </a:t>
            </a:r>
            <a:r>
              <a:rPr lang="en-US" sz="3400" dirty="0" err="1">
                <a:solidFill>
                  <a:srgbClr val="4E4D4A"/>
                </a:solidFill>
              </a:rPr>
              <a:t>pode</a:t>
            </a:r>
            <a:r>
              <a:rPr lang="en-US" sz="3400" dirty="0">
                <a:solidFill>
                  <a:srgbClr val="4E4D4A"/>
                </a:solidFill>
              </a:rPr>
              <a:t> </a:t>
            </a:r>
            <a:r>
              <a:rPr lang="en-US" sz="3400" dirty="0" err="1">
                <a:solidFill>
                  <a:srgbClr val="4E4D4A"/>
                </a:solidFill>
              </a:rPr>
              <a:t>te</a:t>
            </a:r>
            <a:r>
              <a:rPr lang="en-US" sz="3400" dirty="0">
                <a:solidFill>
                  <a:srgbClr val="4E4D4A"/>
                </a:solidFill>
              </a:rPr>
              <a:t> </a:t>
            </a:r>
            <a:r>
              <a:rPr lang="en-US" sz="3400" dirty="0" err="1">
                <a:solidFill>
                  <a:srgbClr val="4E4D4A"/>
                </a:solidFill>
              </a:rPr>
              <a:t>ajudar</a:t>
            </a:r>
            <a:r>
              <a:rPr lang="en-US" sz="3400" dirty="0">
                <a:solidFill>
                  <a:srgbClr val="4E4D4A"/>
                </a:solidFill>
              </a:rPr>
              <a:t> </a:t>
            </a:r>
            <a:r>
              <a:rPr lang="en-US" sz="3400" dirty="0" err="1">
                <a:solidFill>
                  <a:srgbClr val="4E4D4A"/>
                </a:solidFill>
              </a:rPr>
              <a:t>na</a:t>
            </a:r>
            <a:r>
              <a:rPr lang="en-US" sz="3400" dirty="0">
                <a:solidFill>
                  <a:srgbClr val="4E4D4A"/>
                </a:solidFill>
              </a:rPr>
              <a:t> </a:t>
            </a:r>
            <a:r>
              <a:rPr lang="en-US" sz="3400" dirty="0" err="1">
                <a:solidFill>
                  <a:srgbClr val="4E4D4A"/>
                </a:solidFill>
              </a:rPr>
              <a:t>analise</a:t>
            </a:r>
            <a:r>
              <a:rPr lang="en-US" sz="3400" dirty="0">
                <a:solidFill>
                  <a:srgbClr val="4E4D4A"/>
                </a:solidFill>
              </a:rPr>
              <a:t> de Dados?</a:t>
            </a:r>
          </a:p>
          <a:p>
            <a:r>
              <a:rPr lang="en-US" sz="3400" dirty="0">
                <a:solidFill>
                  <a:srgbClr val="4E4D4A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582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70B3-601E-4346-89CA-B89ED9779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0902"/>
            <a:ext cx="10515600" cy="8196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E4D4A"/>
                </a:solidFill>
              </a:rPr>
              <a:t>Por que </a:t>
            </a:r>
            <a:r>
              <a:rPr lang="en-US" dirty="0" err="1">
                <a:solidFill>
                  <a:srgbClr val="4E4D4A"/>
                </a:solidFill>
              </a:rPr>
              <a:t>usar</a:t>
            </a:r>
            <a:r>
              <a:rPr lang="en-US" dirty="0">
                <a:solidFill>
                  <a:srgbClr val="4E4D4A"/>
                </a:solidFill>
              </a:rPr>
              <a:t> </a:t>
            </a:r>
            <a:r>
              <a:rPr lang="en-US" dirty="0" err="1">
                <a:solidFill>
                  <a:srgbClr val="4E4D4A"/>
                </a:solidFill>
              </a:rPr>
              <a:t>nuvem</a:t>
            </a:r>
            <a:r>
              <a:rPr lang="pt-BR" dirty="0">
                <a:solidFill>
                  <a:srgbClr val="4E4D4A"/>
                </a:solidFill>
              </a:rPr>
              <a:t>?</a:t>
            </a:r>
            <a:br>
              <a:rPr lang="pt-BR" dirty="0">
                <a:solidFill>
                  <a:srgbClr val="4E4D4A"/>
                </a:solidFill>
              </a:rPr>
            </a:br>
            <a:endParaRPr lang="en-US" dirty="0"/>
          </a:p>
        </p:txBody>
      </p:sp>
      <p:sp>
        <p:nvSpPr>
          <p:cNvPr id="5" name="AutoShape 6" descr="blob:https://web.whatsapp.com/b4d0ac69-b6dd-4df8-b8c7-b43aacc9c389">
            <a:extLst>
              <a:ext uri="{FF2B5EF4-FFF2-40B4-BE49-F238E27FC236}">
                <a16:creationId xmlns:a16="http://schemas.microsoft.com/office/drawing/2014/main" id="{5A91414C-6A83-453C-A1CF-9F76B287C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3445E-00DA-4E07-B678-534C39EF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6348"/>
            <a:ext cx="5447261" cy="6904348"/>
          </a:xfrm>
          <a:prstGeom prst="rect">
            <a:avLst/>
          </a:prstGeom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7539AACF-181F-4D9C-884D-E6FACEC8E9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351" y="3182740"/>
            <a:ext cx="5447261" cy="367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66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70B3-601E-4346-89CA-B89ED9779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383" y="342241"/>
            <a:ext cx="10515600" cy="8196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E4D4A"/>
                </a:solidFill>
              </a:rPr>
              <a:t>Por que </a:t>
            </a:r>
            <a:r>
              <a:rPr lang="en-US" dirty="0" err="1">
                <a:solidFill>
                  <a:srgbClr val="4E4D4A"/>
                </a:solidFill>
              </a:rPr>
              <a:t>usar</a:t>
            </a:r>
            <a:r>
              <a:rPr lang="en-US" dirty="0">
                <a:solidFill>
                  <a:srgbClr val="4E4D4A"/>
                </a:solidFill>
              </a:rPr>
              <a:t> </a:t>
            </a:r>
            <a:r>
              <a:rPr lang="en-US" dirty="0" err="1">
                <a:solidFill>
                  <a:srgbClr val="4E4D4A"/>
                </a:solidFill>
              </a:rPr>
              <a:t>nuvem</a:t>
            </a:r>
            <a:r>
              <a:rPr lang="pt-BR" dirty="0">
                <a:solidFill>
                  <a:srgbClr val="4E4D4A"/>
                </a:solidFill>
              </a:rPr>
              <a:t>?</a:t>
            </a:r>
            <a:br>
              <a:rPr lang="pt-BR" dirty="0">
                <a:solidFill>
                  <a:srgbClr val="4E4D4A"/>
                </a:solidFill>
              </a:rPr>
            </a:br>
            <a:endParaRPr lang="en-US" dirty="0"/>
          </a:p>
        </p:txBody>
      </p:sp>
      <p:pic>
        <p:nvPicPr>
          <p:cNvPr id="2050" name="Picture 2" descr="Image result for worst datacenter">
            <a:extLst>
              <a:ext uri="{FF2B5EF4-FFF2-40B4-BE49-F238E27FC236}">
                <a16:creationId xmlns:a16="http://schemas.microsoft.com/office/drawing/2014/main" id="{7912B3B0-C1AC-4913-9F67-02C16AE4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0" y="1643062"/>
            <a:ext cx="5973144" cy="381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worst datacenter">
            <a:extLst>
              <a:ext uri="{FF2B5EF4-FFF2-40B4-BE49-F238E27FC236}">
                <a16:creationId xmlns:a16="http://schemas.microsoft.com/office/drawing/2014/main" id="{C4CC1B11-2684-49B5-9AC1-60DA496A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39" y="1399592"/>
            <a:ext cx="5831632" cy="437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est datacenter">
            <a:extLst>
              <a:ext uri="{FF2B5EF4-FFF2-40B4-BE49-F238E27FC236}">
                <a16:creationId xmlns:a16="http://schemas.microsoft.com/office/drawing/2014/main" id="{C9B886F9-5314-4B3A-B745-4E84BF2F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493"/>
            <a:ext cx="12191999" cy="812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0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m relacionada">
            <a:extLst>
              <a:ext uri="{FF2B5EF4-FFF2-40B4-BE49-F238E27FC236}">
                <a16:creationId xmlns:a16="http://schemas.microsoft.com/office/drawing/2014/main" id="{38A88B10-9052-4433-8E1D-112343053B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Resultado de imagem">
            <a:extLst>
              <a:ext uri="{FF2B5EF4-FFF2-40B4-BE49-F238E27FC236}">
                <a16:creationId xmlns:a16="http://schemas.microsoft.com/office/drawing/2014/main" id="{6170596F-7AA7-4DE9-B14D-B5D3E774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" y="745454"/>
            <a:ext cx="5311826" cy="353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CFA3CF-036A-4EA7-871B-2CB0DE91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43" y="335645"/>
            <a:ext cx="10515600" cy="8196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E4D4A"/>
                </a:solidFill>
              </a:rPr>
              <a:t>Por que </a:t>
            </a:r>
            <a:r>
              <a:rPr lang="en-US" dirty="0" err="1">
                <a:solidFill>
                  <a:srgbClr val="4E4D4A"/>
                </a:solidFill>
              </a:rPr>
              <a:t>usar</a:t>
            </a:r>
            <a:r>
              <a:rPr lang="en-US" dirty="0">
                <a:solidFill>
                  <a:srgbClr val="4E4D4A"/>
                </a:solidFill>
              </a:rPr>
              <a:t> </a:t>
            </a:r>
            <a:r>
              <a:rPr lang="en-US" dirty="0" err="1">
                <a:solidFill>
                  <a:srgbClr val="4E4D4A"/>
                </a:solidFill>
              </a:rPr>
              <a:t>nuvem</a:t>
            </a:r>
            <a:r>
              <a:rPr lang="pt-BR" dirty="0">
                <a:solidFill>
                  <a:srgbClr val="4E4D4A"/>
                </a:solidFill>
              </a:rPr>
              <a:t>?</a:t>
            </a:r>
            <a:br>
              <a:rPr lang="pt-BR" dirty="0">
                <a:solidFill>
                  <a:srgbClr val="4E4D4A"/>
                </a:solidFill>
              </a:rPr>
            </a:br>
            <a:endParaRPr lang="en-US" dirty="0"/>
          </a:p>
        </p:txBody>
      </p:sp>
      <p:pic>
        <p:nvPicPr>
          <p:cNvPr id="3078" name="Picture 6" descr="Imagem relacionada">
            <a:extLst>
              <a:ext uri="{FF2B5EF4-FFF2-40B4-BE49-F238E27FC236}">
                <a16:creationId xmlns:a16="http://schemas.microsoft.com/office/drawing/2014/main" id="{32CB7346-FA3F-4A04-BD1A-995B6692B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63" y="745454"/>
            <a:ext cx="6161750" cy="346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gif fire run">
            <a:extLst>
              <a:ext uri="{FF2B5EF4-FFF2-40B4-BE49-F238E27FC236}">
                <a16:creationId xmlns:a16="http://schemas.microsoft.com/office/drawing/2014/main" id="{48DCE573-33DF-4E5C-B24F-79A5A860FA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03" y="3409950"/>
            <a:ext cx="4572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3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EB0E-3D1F-43BB-AD97-E0E21727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041" y="136968"/>
            <a:ext cx="10515600" cy="819619"/>
          </a:xfrm>
        </p:spPr>
        <p:txBody>
          <a:bodyPr/>
          <a:lstStyle/>
          <a:p>
            <a:r>
              <a:rPr lang="pt-BR" dirty="0">
                <a:solidFill>
                  <a:srgbClr val="4E4D4A"/>
                </a:solidFill>
              </a:rPr>
              <a:t>Nuvem Microsoft - Azure</a:t>
            </a:r>
            <a:endParaRPr lang="en-US" dirty="0">
              <a:solidFill>
                <a:srgbClr val="4E4D4A"/>
              </a:solidFill>
            </a:endParaRPr>
          </a:p>
        </p:txBody>
      </p:sp>
      <p:pic>
        <p:nvPicPr>
          <p:cNvPr id="5122" name="Picture 2" descr="Image result for microsoft Azure">
            <a:extLst>
              <a:ext uri="{FF2B5EF4-FFF2-40B4-BE49-F238E27FC236}">
                <a16:creationId xmlns:a16="http://schemas.microsoft.com/office/drawing/2014/main" id="{55D4F0D3-2BAD-4AEA-AE94-750E76C0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6837"/>
            <a:ext cx="12192000" cy="54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4029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1906</TotalTime>
  <Words>164</Words>
  <Application>Microsoft Office PowerPoint</Application>
  <PresentationFormat>Widescreen</PresentationFormat>
  <Paragraphs>38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Buffalo</vt:lpstr>
      <vt:lpstr>Calibri</vt:lpstr>
      <vt:lpstr>Calibri Light</vt:lpstr>
      <vt:lpstr>Gotham HTF</vt:lpstr>
      <vt:lpstr>Open Sans</vt:lpstr>
      <vt:lpstr>Segoe UI</vt:lpstr>
      <vt:lpstr>Tema do Office</vt:lpstr>
      <vt:lpstr>Apresentação do PowerPoint</vt:lpstr>
      <vt:lpstr>Fabricio Lima</vt:lpstr>
      <vt:lpstr>Lembre-se: Celulares  Em Modo Silencioso.</vt:lpstr>
      <vt:lpstr>Patrocinadores</vt:lpstr>
      <vt:lpstr>Agenda</vt:lpstr>
      <vt:lpstr>Por que usar nuvem? </vt:lpstr>
      <vt:lpstr>Por que usar nuvem? </vt:lpstr>
      <vt:lpstr>Por que usar nuvem? </vt:lpstr>
      <vt:lpstr>Nuvem Microsoft - Azure</vt:lpstr>
      <vt:lpstr>Nuvem Microsoft - Azure</vt:lpstr>
      <vt:lpstr>Apresentação do PowerPoint</vt:lpstr>
      <vt:lpstr>Apresentação do PowerPoint</vt:lpstr>
      <vt:lpstr>Apresentação do PowerPoint</vt:lpstr>
      <vt:lpstr>Apresentação do PowerPoint</vt:lpstr>
      <vt:lpstr>Power BI e o Azure Analysis Services</vt:lpstr>
      <vt:lpstr>Power BI e o Azure Analysis Services</vt:lpstr>
      <vt:lpstr>Apresentação do PowerPoint</vt:lpstr>
      <vt:lpstr>Power BI Report Server no Azure</vt:lpstr>
      <vt:lpstr>DEMO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in Power BI</dc:title>
  <dc:creator>Ruy Lacerda</dc:creator>
  <cp:lastModifiedBy>Dirceu Resende</cp:lastModifiedBy>
  <cp:revision>115</cp:revision>
  <dcterms:created xsi:type="dcterms:W3CDTF">2017-09-28T20:38:41Z</dcterms:created>
  <dcterms:modified xsi:type="dcterms:W3CDTF">2018-11-17T16:11:42Z</dcterms:modified>
</cp:coreProperties>
</file>